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9" r:id="rId14"/>
    <p:sldId id="304" r:id="rId15"/>
    <p:sldId id="280" r:id="rId16"/>
    <p:sldId id="301" r:id="rId17"/>
    <p:sldId id="303" r:id="rId18"/>
    <p:sldId id="281" r:id="rId19"/>
    <p:sldId id="305" r:id="rId20"/>
    <p:sldId id="269" r:id="rId21"/>
    <p:sldId id="270" r:id="rId22"/>
    <p:sldId id="283" r:id="rId23"/>
    <p:sldId id="302" r:id="rId24"/>
    <p:sldId id="286" r:id="rId25"/>
    <p:sldId id="290" r:id="rId26"/>
    <p:sldId id="291" r:id="rId27"/>
    <p:sldId id="292" r:id="rId28"/>
    <p:sldId id="293" r:id="rId29"/>
    <p:sldId id="287" r:id="rId30"/>
    <p:sldId id="288" r:id="rId31"/>
    <p:sldId id="289" r:id="rId32"/>
    <p:sldId id="298" r:id="rId33"/>
    <p:sldId id="294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91D98-46B4-49A8-BE12-F99A00A2AB1F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4AC8F-BBA1-46AD-BD47-221D4E3ABA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97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44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5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6690-015F-C784-1BC7-53ABD49A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77A75-8F1E-87EB-9C78-EE29C1E0E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66576-F247-FE2D-2F12-14434E5A0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180D8-AFC2-A9D8-96C7-95E2CADAE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4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59E-D38B-720F-0ED1-CA1B8CCF7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99E0-5073-5199-31DA-0BDCF4214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D1795-E5C3-F257-AE15-AF63B7CF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C9541-CFEA-8564-A20E-0C5DADF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BC0E6-EF9C-FF54-895E-C772CE17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02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8734-2C53-4616-6153-3C9F826D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5FDBC-9BF1-9C41-3F3A-86B471F04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84447-821C-D288-330C-50880CF2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6753-09E3-2172-E0D1-4DF45BA0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EEE54-3640-57EA-3586-BC9EEE96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88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84971-7228-2B39-1601-445C7A75B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8BC63-97AE-1673-62F6-44530CD91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756F6-055F-86CC-4456-EC1D02BD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031B-B921-D246-1BD1-8D1D53C7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D0D1C-33EE-47F4-5BDB-AD17A928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80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CE01-7BED-2899-EECE-FFC85469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70B6E-60C5-9136-BD85-33E414A1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78C7C-5C96-C148-A246-F0B5C97F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11D26-5063-A494-CB14-EDE334DE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8CF2-6BDC-20E9-7EC7-2DB31ECE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01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3C69-055E-873D-4851-5CBF3886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F896-1C5C-16CA-4E01-C5C7A6C02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923E-D92E-DCF3-FE11-7EA98CE5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83BEC-DB19-96A6-3391-3CD12110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BE67C-5978-B886-53F1-85C26ADE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15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DB00-09E8-A900-7983-A445B5EE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9178-2516-B58F-3326-44F343A5F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2BB5D-E1CF-D20D-5D29-EABF6C229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2CC42-BA85-2073-C00B-63B437E4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E0DF6-78CB-4BEF-B503-EE48C744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996B-AA2C-6FF4-795D-73CA9345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66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012E-7AFC-7DC7-88BA-382CFA6B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E30A-DDED-FDF6-5C26-F4DE56C9E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547B3-7FB0-D002-1D3C-00C19486F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7519C-F619-C99A-B033-34BB0560F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8C4D9-7557-59BB-C74B-721BF9DC4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A582D-1AB6-7927-6179-4A935597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46356-86A2-2605-CAC1-BD1CF026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1B524-353F-F41E-D225-31C11D6C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04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C813-7C4D-9BB0-6A4E-40B84211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9280F1-4D4B-EEAC-AF54-13352620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21E22-4C2B-D197-CA5C-3112005D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300B3-3D0A-76CB-0BBB-0FB9EA9A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74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A1A22-DC6D-3D11-CE31-AF66B1F6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AB903-B3F1-88A6-7A0F-229E24EE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9F6E2-EF0C-1210-3791-745F5AD9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45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9C63-7DB8-D773-D8B8-E43447BE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1D17A-982A-D902-F594-A71A80AF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F649F-C545-5339-BF4F-B66570867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E0D8B-F4BD-8FBE-6C5B-7AA5E8B9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B9CCF-DB0E-9010-72B7-00AFB6B1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98616-80F0-9C45-5F38-F71896A7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00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AF68-8DCC-6BC6-3855-8B8A1582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D742F-7273-A7C6-8CF2-BD78B0B9B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0AB6B-DB53-A683-5E0A-F371FB110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0733C-16AE-4DC5-847C-CC5A8DA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D33FA-A2FC-D2AB-5034-EFB61D43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C07F-FB84-54A5-8F30-C1AA46F8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77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BB17E-D791-14D6-95B8-2708A647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3E113-A372-7D6A-E564-D7848854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705D-012E-B88C-F9B1-FB085AD9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ABB95-C060-4DDE-BC25-17C8F5DBA15C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7DC3-26CD-853E-DC83-F5AD5D1CD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A849-1E26-6BC5-70B7-F66D31E8C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4C09-E572-4E0E-976B-894348C0D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13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8.13780v2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9967B46-1C01-6DCC-8242-E828B6A036F1}"/>
              </a:ext>
            </a:extLst>
          </p:cNvPr>
          <p:cNvSpPr txBox="1"/>
          <p:nvPr/>
        </p:nvSpPr>
        <p:spPr>
          <a:xfrm>
            <a:off x="1218101" y="2168118"/>
            <a:ext cx="1020661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Inversion for Uncertainty-Aware Out-of-Distribution Detection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746E28C-CD0D-E459-78F4-D40D2A3229E8}"/>
              </a:ext>
            </a:extLst>
          </p:cNvPr>
          <p:cNvSpPr txBox="1"/>
          <p:nvPr/>
        </p:nvSpPr>
        <p:spPr>
          <a:xfrm>
            <a:off x="1896085" y="4768837"/>
            <a:ext cx="839982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Rehna Afroz Shaik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22B3932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EE451 Supervised Research Exposition(SRE)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IIT Bombay</a:t>
            </a:r>
          </a:p>
        </p:txBody>
      </p:sp>
    </p:spTree>
    <p:extLst>
      <p:ext uri="{BB962C8B-B14F-4D97-AF65-F5344CB8AC3E}">
        <p14:creationId xmlns:p14="http://schemas.microsoft.com/office/powerpoint/2010/main" val="405941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6CAA-BFA6-53D6-5CAD-4369AD399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25870DF-E974-E169-5253-13B9D46C7B53}"/>
              </a:ext>
            </a:extLst>
          </p:cNvPr>
          <p:cNvSpPr txBox="1">
            <a:spLocks/>
          </p:cNvSpPr>
          <p:nvPr/>
        </p:nvSpPr>
        <p:spPr>
          <a:xfrm>
            <a:off x="4376420" y="251889"/>
            <a:ext cx="3040380" cy="34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200" b="1" dirty="0"/>
              <a:t>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2EE2C-BBCA-F4E9-AFFA-C31577E074F5}"/>
              </a:ext>
            </a:extLst>
          </p:cNvPr>
          <p:cNvSpPr txBox="1"/>
          <p:nvPr/>
        </p:nvSpPr>
        <p:spPr>
          <a:xfrm>
            <a:off x="792480" y="1922759"/>
            <a:ext cx="1060704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endParaRPr lang="en-IN" b="0" dirty="0">
              <a:effectLst/>
            </a:endParaRPr>
          </a:p>
          <a:p>
            <a:pPr lvl="1"/>
            <a:b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IN" b="1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Size: 2</a:t>
            </a:r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8x28,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GrayScale</a:t>
            </a:r>
            <a:endParaRPr lang="en-IN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I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Classifier: 3 conv2d + 2 linear </a:t>
            </a:r>
            <a:endParaRPr lang="en-IN" b="0" dirty="0">
              <a:effectLst/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Generator: 4 convTranspose2d</a:t>
            </a:r>
            <a:br>
              <a:rPr lang="en-IN" dirty="0"/>
            </a:b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BB78A-E794-B635-B346-74F1BCAA231B}"/>
              </a:ext>
            </a:extLst>
          </p:cNvPr>
          <p:cNvSpPr txBox="1"/>
          <p:nvPr/>
        </p:nvSpPr>
        <p:spPr>
          <a:xfrm>
            <a:off x="6733540" y="1922758"/>
            <a:ext cx="616966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endParaRPr lang="en-US" b="0" dirty="0">
              <a:effectLst/>
            </a:endParaRPr>
          </a:p>
          <a:p>
            <a:pPr lvl="1"/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IN" b="1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Size: 32</a:t>
            </a:r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x32, RGB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Classifier: 5 conv2d + 2 linear</a:t>
            </a:r>
            <a:endParaRPr lang="en-US" b="0" dirty="0">
              <a:effectLst/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Generator: 4 convTranspose2d</a:t>
            </a:r>
            <a:br>
              <a:rPr lang="en-US" dirty="0"/>
            </a:br>
            <a:endParaRPr lang="en-IN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D80C06-7E04-06A4-DAAE-544D4133A2AB}"/>
              </a:ext>
            </a:extLst>
          </p:cNvPr>
          <p:cNvSpPr txBox="1">
            <a:spLocks/>
          </p:cNvSpPr>
          <p:nvPr/>
        </p:nvSpPr>
        <p:spPr>
          <a:xfrm>
            <a:off x="345440" y="1194530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000" b="1" dirty="0">
                <a:sym typeface="Wingdings" panose="05000000000000000000" pitchFamily="2" charset="2"/>
              </a:rPr>
              <a:t>ARCHITECTURE</a:t>
            </a: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DAAA4-2942-F797-9C01-36DE2DA10C99}"/>
              </a:ext>
            </a:extLst>
          </p:cNvPr>
          <p:cNvSpPr txBox="1"/>
          <p:nvPr/>
        </p:nvSpPr>
        <p:spPr>
          <a:xfrm>
            <a:off x="2825750" y="4186142"/>
            <a:ext cx="11163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Normal Initialization</a:t>
            </a:r>
            <a:r>
              <a:rPr lang="en-IN" sz="2000" b="1" dirty="0">
                <a:sym typeface="Wingdings" panose="05000000000000000000" pitchFamily="2" charset="2"/>
              </a:rPr>
              <a:t> is used for the generator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Vector Conditioning </a:t>
            </a:r>
            <a:r>
              <a:rPr lang="en-IN" sz="2000" b="1" dirty="0">
                <a:sym typeface="Wingdings" panose="05000000000000000000" pitchFamily="2" charset="2"/>
              </a:rPr>
              <a:t>is used for the experiments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Loss: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Weighted Cross Entropy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Optimizer: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Datasets used 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MNIST, FMNIST, CIFAR10, SVHN, CIFAR100, Tiny ImageNet-200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Trained on one dataset and tested on others as OOD datasets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AC03D-2C6C-2793-ED6E-3E3325E439FF}"/>
              </a:ext>
            </a:extLst>
          </p:cNvPr>
          <p:cNvSpPr txBox="1"/>
          <p:nvPr/>
        </p:nvSpPr>
        <p:spPr>
          <a:xfrm>
            <a:off x="1944330" y="1971764"/>
            <a:ext cx="2057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MNIST, FMNIST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75D41-D5BC-B4A7-24B5-684AC9996362}"/>
              </a:ext>
            </a:extLst>
          </p:cNvPr>
          <p:cNvSpPr txBox="1"/>
          <p:nvPr/>
        </p:nvSpPr>
        <p:spPr>
          <a:xfrm>
            <a:off x="7901695" y="1922757"/>
            <a:ext cx="19526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CIFAR10, SVHN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02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2E4C-8B24-FD16-0F02-DD4A1EB1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AC5DAEE-028F-A756-5E79-BFF39B91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80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MNIST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C1DC38-C060-6F17-C59D-E0F1D2BEDBA1}"/>
              </a:ext>
            </a:extLst>
          </p:cNvPr>
          <p:cNvSpPr txBox="1">
            <a:spLocks/>
          </p:cNvSpPr>
          <p:nvPr/>
        </p:nvSpPr>
        <p:spPr>
          <a:xfrm>
            <a:off x="467360" y="411957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4ACDD-A52C-8AA3-0926-DE03729996A6}"/>
              </a:ext>
            </a:extLst>
          </p:cNvPr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 (KL) , β = 1 (CE) , γ = 0 (CS)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E2AD-9E4B-552B-DF7D-A709F58E6AF3}"/>
              </a:ext>
            </a:extLst>
          </p:cNvPr>
          <p:cNvSpPr txBox="1"/>
          <p:nvPr/>
        </p:nvSpPr>
        <p:spPr>
          <a:xfrm>
            <a:off x="7172528" y="164994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20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5437DC-6ACA-9C3F-F10F-AD9EBE8EB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" y="3771318"/>
            <a:ext cx="4732980" cy="27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16B0BC-4996-3523-17CA-185EE3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67" y="3748875"/>
            <a:ext cx="4732980" cy="27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3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55DC-ECF9-A547-3FAB-BEBCA210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1736B00-5C57-9A99-F359-98BF72B4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29" y="791817"/>
            <a:ext cx="10048228" cy="55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F139E-3B64-70DF-C4E3-D371DFC0E892}"/>
              </a:ext>
            </a:extLst>
          </p:cNvPr>
          <p:cNvSpPr txBox="1"/>
          <p:nvPr/>
        </p:nvSpPr>
        <p:spPr>
          <a:xfrm>
            <a:off x="3048000" y="197631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20 Epochs</a:t>
            </a:r>
          </a:p>
        </p:txBody>
      </p:sp>
    </p:spTree>
    <p:extLst>
      <p:ext uri="{BB962C8B-B14F-4D97-AF65-F5344CB8AC3E}">
        <p14:creationId xmlns:p14="http://schemas.microsoft.com/office/powerpoint/2010/main" val="762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8005-2527-C0F3-0A0E-F283667E0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261A0A9-A687-048D-5C76-4617502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68E3155-2384-B38F-4C8D-CA81EC76878F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E8577-F560-ECEA-EEAF-D869059F2218}"/>
              </a:ext>
            </a:extLst>
          </p:cNvPr>
          <p:cNvSpPr txBox="1"/>
          <p:nvPr/>
        </p:nvSpPr>
        <p:spPr>
          <a:xfrm>
            <a:off x="304800" y="1596330"/>
            <a:ext cx="2330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Inversion</a:t>
            </a:r>
          </a:p>
          <a:p>
            <a:r>
              <a:rPr lang="en-IN" sz="1400" b="1" dirty="0">
                <a:solidFill>
                  <a:srgbClr val="000000"/>
                </a:solidFill>
                <a:latin typeface="Arial" panose="020B0604020202020204" pitchFamily="34" charset="0"/>
              </a:rPr>
              <a:t>(Classifier trained only for 1 epoch) </a:t>
            </a:r>
            <a:endParaRPr lang="en-IN" sz="1400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116D063F-C35B-FAC7-16D5-D23BE1B4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96" y="1078255"/>
            <a:ext cx="7296402" cy="25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1CF1A-D545-2945-DB83-B244520E7873}"/>
              </a:ext>
            </a:extLst>
          </p:cNvPr>
          <p:cNvSpPr txBox="1"/>
          <p:nvPr/>
        </p:nvSpPr>
        <p:spPr>
          <a:xfrm>
            <a:off x="304800" y="523894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Inversion</a:t>
            </a:r>
            <a:endParaRPr lang="en-IN" sz="2000" dirty="0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F330FA5D-D768-DAB6-CB82-EC6795EE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96" y="3959676"/>
            <a:ext cx="7296402" cy="27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53CC1-2898-9813-80BC-535F2B1CBCD4}"/>
              </a:ext>
            </a:extLst>
          </p:cNvPr>
          <p:cNvSpPr txBox="1"/>
          <p:nvPr/>
        </p:nvSpPr>
        <p:spPr>
          <a:xfrm>
            <a:off x="6407428" y="1277582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F940A-A5A2-DEFA-2F37-4040AE8F3563}"/>
              </a:ext>
            </a:extLst>
          </p:cNvPr>
          <p:cNvSpPr txBox="1"/>
          <p:nvPr/>
        </p:nvSpPr>
        <p:spPr>
          <a:xfrm>
            <a:off x="9219661" y="1309450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552D2-6D66-00D3-C7E7-6C62194AD65A}"/>
              </a:ext>
            </a:extLst>
          </p:cNvPr>
          <p:cNvSpPr txBox="1"/>
          <p:nvPr/>
        </p:nvSpPr>
        <p:spPr>
          <a:xfrm>
            <a:off x="4724400" y="16734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Uncertainty Estimate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9DA31-75D7-8974-E801-660D6EA47A7A}"/>
              </a:ext>
            </a:extLst>
          </p:cNvPr>
          <p:cNvSpPr txBox="1"/>
          <p:nvPr/>
        </p:nvSpPr>
        <p:spPr>
          <a:xfrm>
            <a:off x="6398028" y="4290104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6108B-5C2E-19C5-86F8-827F775E9DD7}"/>
              </a:ext>
            </a:extLst>
          </p:cNvPr>
          <p:cNvSpPr txBox="1"/>
          <p:nvPr/>
        </p:nvSpPr>
        <p:spPr>
          <a:xfrm>
            <a:off x="9307960" y="4306070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0A055-069C-B388-0C5E-90A2F5F174AA}"/>
              </a:ext>
            </a:extLst>
          </p:cNvPr>
          <p:cNvSpPr txBox="1"/>
          <p:nvPr/>
        </p:nvSpPr>
        <p:spPr>
          <a:xfrm>
            <a:off x="147484" y="2468881"/>
            <a:ext cx="4811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 Test Accuracy: 0.9687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)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   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B6CCF-9BB2-A8D1-10BF-432B70F6251C}"/>
              </a:ext>
            </a:extLst>
          </p:cNvPr>
          <p:cNvSpPr txBox="1"/>
          <p:nvPr/>
        </p:nvSpPr>
        <p:spPr>
          <a:xfrm>
            <a:off x="304800" y="5588826"/>
            <a:ext cx="285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 Test Accuracy: 0.9915 )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136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3DDD86-C21B-0304-F2BF-3C09103F0068}"/>
              </a:ext>
            </a:extLst>
          </p:cNvPr>
          <p:cNvSpPr txBox="1"/>
          <p:nvPr/>
        </p:nvSpPr>
        <p:spPr>
          <a:xfrm>
            <a:off x="1877961" y="1406013"/>
            <a:ext cx="8426245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Standard OOD Metrics </a:t>
            </a:r>
            <a:endParaRPr lang="en-US" sz="2000" b="1" dirty="0">
              <a:effectLst/>
            </a:endParaRPr>
          </a:p>
          <a:p>
            <a:pPr rtl="0" fontAlgn="base">
              <a:spcBef>
                <a:spcPts val="1200"/>
              </a:spcBef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Probability a random OOD score &gt; random ID score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Independent of any specific threshold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Precision–recall curve with OOD treated as positive class</a:t>
            </a:r>
          </a:p>
          <a:p>
            <a:pPr lvl="1" rtl="0" fontAlgn="base"/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False positive rate when 95% of ID samples are correctly detected.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 FPR → better OOD rejection.</a:t>
            </a:r>
          </a:p>
        </p:txBody>
      </p:sp>
    </p:spTree>
    <p:extLst>
      <p:ext uri="{BB962C8B-B14F-4D97-AF65-F5344CB8AC3E}">
        <p14:creationId xmlns:p14="http://schemas.microsoft.com/office/powerpoint/2010/main" val="391876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168A-A7D3-F4B7-615B-0C38C212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2152313-2306-F6CE-5C9C-2084EF9A2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5D761CC-C1F2-C78C-5D38-6CB1483FDF8D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87D21-7014-457D-6C39-216F5FF322C0}"/>
              </a:ext>
            </a:extLst>
          </p:cNvPr>
          <p:cNvSpPr txBox="1"/>
          <p:nvPr/>
        </p:nvSpPr>
        <p:spPr>
          <a:xfrm>
            <a:off x="503583" y="520904"/>
            <a:ext cx="8852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  ), </a:t>
            </a:r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 (  ), </a:t>
            </a:r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  )</a:t>
            </a:r>
            <a:endParaRPr lang="en-IN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77DAAF-C1E6-56D2-1083-FDCC96CC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01" y="2048362"/>
            <a:ext cx="8808122" cy="3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3A613-C6DE-8E1A-2FB6-27A7584C01B8}"/>
              </a:ext>
            </a:extLst>
          </p:cNvPr>
          <p:cNvSpPr txBox="1"/>
          <p:nvPr/>
        </p:nvSpPr>
        <p:spPr>
          <a:xfrm>
            <a:off x="3551583" y="13667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Metric : Uncertainty Estimate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33AD27-4FAE-0BD5-0C2A-17B2816ABDCD}"/>
              </a:ext>
            </a:extLst>
          </p:cNvPr>
          <p:cNvCxnSpPr>
            <a:cxnSpLocks/>
          </p:cNvCxnSpPr>
          <p:nvPr/>
        </p:nvCxnSpPr>
        <p:spPr>
          <a:xfrm flipV="1">
            <a:off x="2120347" y="584518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CC8FE5-C95A-A2C8-B0EC-D50455202B40}"/>
              </a:ext>
            </a:extLst>
          </p:cNvPr>
          <p:cNvCxnSpPr>
            <a:cxnSpLocks/>
          </p:cNvCxnSpPr>
          <p:nvPr/>
        </p:nvCxnSpPr>
        <p:spPr>
          <a:xfrm flipV="1">
            <a:off x="3836504" y="603833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711C51-F135-7CFA-8258-A5CF360064CC}"/>
              </a:ext>
            </a:extLst>
          </p:cNvPr>
          <p:cNvCxnSpPr>
            <a:cxnSpLocks/>
          </p:cNvCxnSpPr>
          <p:nvPr/>
        </p:nvCxnSpPr>
        <p:spPr>
          <a:xfrm>
            <a:off x="6751982" y="603833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A9EBA6-5A1E-82C1-C49F-0BAFAC0BD657}"/>
              </a:ext>
            </a:extLst>
          </p:cNvPr>
          <p:cNvSpPr txBox="1"/>
          <p:nvPr/>
        </p:nvSpPr>
        <p:spPr>
          <a:xfrm>
            <a:off x="1867701" y="5082615"/>
            <a:ext cx="854637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035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D94544D-87F7-C838-BD66-43176EC2F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3" y="422356"/>
            <a:ext cx="6777101" cy="31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C6D538EB-1BDD-7784-D9C4-C8B80BF0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84" y="3848519"/>
            <a:ext cx="6087098" cy="28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3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6EDF27-86E3-17A1-23D5-016484166B80}"/>
              </a:ext>
            </a:extLst>
          </p:cNvPr>
          <p:cNvSpPr txBox="1"/>
          <p:nvPr/>
        </p:nvSpPr>
        <p:spPr>
          <a:xfrm>
            <a:off x="720230" y="545056"/>
            <a:ext cx="34058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Maximum </a:t>
            </a:r>
            <a:r>
              <a:rPr lang="en-IN" b="1" dirty="0" err="1"/>
              <a:t>Softmax</a:t>
            </a:r>
            <a:r>
              <a:rPr lang="en-IN" b="1" dirty="0"/>
              <a:t>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64AC-E816-8545-AFD1-A851AD52E365}"/>
              </a:ext>
            </a:extLst>
          </p:cNvPr>
          <p:cNvSpPr txBox="1"/>
          <p:nvPr/>
        </p:nvSpPr>
        <p:spPr>
          <a:xfrm>
            <a:off x="6830286" y="439766"/>
            <a:ext cx="30609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Energy-Based OOD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DA5E03-9449-5FD3-2543-59899FD4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36" y="923333"/>
            <a:ext cx="4056975" cy="12648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3A15A1-87DD-0F3F-66E9-4BCEAA64C4CB}"/>
              </a:ext>
            </a:extLst>
          </p:cNvPr>
          <p:cNvSpPr txBox="1"/>
          <p:nvPr/>
        </p:nvSpPr>
        <p:spPr>
          <a:xfrm>
            <a:off x="6830286" y="2916191"/>
            <a:ext cx="4585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Extract penultimate-layer features</a:t>
            </a:r>
          </a:p>
          <a:p>
            <a:pPr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 per-class feature mean</a:t>
            </a:r>
          </a:p>
          <a:p>
            <a:pPr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 shared covariance matrix 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Score using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Mahalanobis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2F36A-28A3-BE05-CD36-D1A283A9384A}"/>
              </a:ext>
            </a:extLst>
          </p:cNvPr>
          <p:cNvSpPr txBox="1"/>
          <p:nvPr/>
        </p:nvSpPr>
        <p:spPr>
          <a:xfrm>
            <a:off x="6764025" y="2401846"/>
            <a:ext cx="3127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Mahalanobis</a:t>
            </a:r>
            <a:r>
              <a:rPr lang="en-IN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Distance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F1D78D-6C4C-F338-07A4-96917B897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0" y="1342524"/>
            <a:ext cx="5106113" cy="30960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704C5-CE73-49A5-C475-9F81A6AC7F73}"/>
              </a:ext>
            </a:extLst>
          </p:cNvPr>
          <p:cNvSpPr txBox="1"/>
          <p:nvPr/>
        </p:nvSpPr>
        <p:spPr>
          <a:xfrm>
            <a:off x="755697" y="4696155"/>
            <a:ext cx="1080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ODIN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07B4B1-901E-3772-1A7B-9CDFBC6B8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760" y="4880821"/>
            <a:ext cx="2429214" cy="11336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337A85-9366-ECFE-EBD4-2814655CE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102" y="6037535"/>
            <a:ext cx="2429214" cy="8383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A643066-BAF6-43E8-65A0-56950AB99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636" y="4210038"/>
            <a:ext cx="4471134" cy="23962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B6909C-FB2D-9E5D-6D68-D2552587D220}"/>
              </a:ext>
            </a:extLst>
          </p:cNvPr>
          <p:cNvSpPr txBox="1"/>
          <p:nvPr/>
        </p:nvSpPr>
        <p:spPr>
          <a:xfrm>
            <a:off x="2029505" y="4720514"/>
            <a:ext cx="5865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(Out-of-Distribution Detector for Neural Networks)</a:t>
            </a:r>
            <a:endParaRPr lang="en-US" sz="1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565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2E109-0407-7B35-FB69-852A9C98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23313FF-7BBA-1DF1-4384-5DEB49AA1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DDFF7A-551D-8A80-4B9D-86331B09B9E7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090307-3D69-7ED6-51E9-5DF8857E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46857"/>
            <a:ext cx="5565913" cy="24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A699E5E-17DE-C549-A4A9-CF11C895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72" y="746857"/>
            <a:ext cx="5565913" cy="247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4263EB8-613E-78D1-E62F-EABD919AB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56" y="3756999"/>
            <a:ext cx="5905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F870D-AEC2-96FF-43E5-B9DB5B78E21A}"/>
              </a:ext>
            </a:extLst>
          </p:cNvPr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3210F-3B4E-6746-4508-24D37489CEDD}"/>
              </a:ext>
            </a:extLst>
          </p:cNvPr>
          <p:cNvSpPr txBox="1"/>
          <p:nvPr/>
        </p:nvSpPr>
        <p:spPr>
          <a:xfrm>
            <a:off x="4717774" y="853419"/>
            <a:ext cx="1152939" cy="232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9ED8D-0977-E027-2F50-877D6FBD6AA9}"/>
              </a:ext>
            </a:extLst>
          </p:cNvPr>
          <p:cNvSpPr txBox="1"/>
          <p:nvPr/>
        </p:nvSpPr>
        <p:spPr>
          <a:xfrm>
            <a:off x="10707757" y="853419"/>
            <a:ext cx="1296228" cy="232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6C0BD-8AB5-1CD3-975A-7947B4240531}"/>
              </a:ext>
            </a:extLst>
          </p:cNvPr>
          <p:cNvSpPr txBox="1"/>
          <p:nvPr/>
        </p:nvSpPr>
        <p:spPr>
          <a:xfrm>
            <a:off x="7739270" y="3987558"/>
            <a:ext cx="1250342" cy="2285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7D240-92DD-5637-19E8-993C57E9F985}"/>
              </a:ext>
            </a:extLst>
          </p:cNvPr>
          <p:cNvSpPr txBox="1"/>
          <p:nvPr/>
        </p:nvSpPr>
        <p:spPr>
          <a:xfrm>
            <a:off x="2067340" y="1026699"/>
            <a:ext cx="636103" cy="21279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719EE-7934-412F-55BC-DC5828A4977E}"/>
              </a:ext>
            </a:extLst>
          </p:cNvPr>
          <p:cNvSpPr txBox="1"/>
          <p:nvPr/>
        </p:nvSpPr>
        <p:spPr>
          <a:xfrm>
            <a:off x="8095091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7CC4D-A73E-A858-BD6C-0C747A3CC14D}"/>
              </a:ext>
            </a:extLst>
          </p:cNvPr>
          <p:cNvSpPr txBox="1"/>
          <p:nvPr/>
        </p:nvSpPr>
        <p:spPr>
          <a:xfrm>
            <a:off x="4981823" y="4081671"/>
            <a:ext cx="650351" cy="21918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88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CE449C4E-9EBD-E06F-D557-E91B24D1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5" y="521111"/>
            <a:ext cx="5253306" cy="234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EB78A181-3AE5-940E-5D3F-A5C701B5E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11" y="3429000"/>
            <a:ext cx="5079789" cy="22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62861E5-A4B1-C9D7-B874-8B8FC3F1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98" y="2133600"/>
            <a:ext cx="5079789" cy="22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8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514A52-C6F8-DD00-D530-BBA847E3963D}"/>
              </a:ext>
            </a:extLst>
          </p:cNvPr>
          <p:cNvSpPr/>
          <p:nvPr/>
        </p:nvSpPr>
        <p:spPr>
          <a:xfrm>
            <a:off x="2138189" y="485342"/>
            <a:ext cx="2290916" cy="6292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F9EB-FF53-DAF2-30F9-25000688899E}"/>
              </a:ext>
            </a:extLst>
          </p:cNvPr>
          <p:cNvSpPr txBox="1"/>
          <p:nvPr/>
        </p:nvSpPr>
        <p:spPr>
          <a:xfrm>
            <a:off x="6259215" y="609600"/>
            <a:ext cx="368742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Trained on MNIST dataset</a:t>
            </a:r>
          </a:p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Tested on MNIST and FMNIST datasets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C2DBE-2921-3854-872E-B709F95F3B2D}"/>
              </a:ext>
            </a:extLst>
          </p:cNvPr>
          <p:cNvSpPr txBox="1"/>
          <p:nvPr/>
        </p:nvSpPr>
        <p:spPr>
          <a:xfrm>
            <a:off x="772815" y="584302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classifier trained on MNIST digits (0–9) incorrectly classify inputs from </a:t>
            </a:r>
            <a:r>
              <a:rPr lang="en-US" sz="1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FashionMNIST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with high confidence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13767D-92E5-DEF3-922D-98857BEA8DF7}"/>
              </a:ext>
            </a:extLst>
          </p:cNvPr>
          <p:cNvSpPr/>
          <p:nvPr/>
        </p:nvSpPr>
        <p:spPr>
          <a:xfrm>
            <a:off x="4765040" y="707201"/>
            <a:ext cx="1076960" cy="1855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31E639-1FD0-D949-0A95-E18BBBCC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8" y="2130348"/>
            <a:ext cx="11266494" cy="1298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2D2D2E-C274-901C-D8B6-6557684C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5" y="3931850"/>
            <a:ext cx="11266494" cy="11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19B44-6990-FACC-0CF7-7AEA4AFB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5A72C52-9146-1509-27FF-1BDE898EC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80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FMNIST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73A8F-502C-9DF9-B4AC-40A96DB97AEB}"/>
              </a:ext>
            </a:extLst>
          </p:cNvPr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0AEA0-4826-D976-B038-FDB5EA740AE7}"/>
              </a:ext>
            </a:extLst>
          </p:cNvPr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20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2177A3-C03D-428E-D8BA-0B64287E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67" y="3513945"/>
            <a:ext cx="5150564" cy="29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72D0C48-B0CA-191D-AD8F-8A6868EB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96" y="3574703"/>
            <a:ext cx="5047087" cy="2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0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E09D-AD7B-9780-97C6-DB09D037F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AF8403E-677B-2E74-05D1-B1C3F269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6" y="1087273"/>
            <a:ext cx="9975034" cy="54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2CBA0-E0C5-09B5-5B3A-1F549A980726}"/>
              </a:ext>
            </a:extLst>
          </p:cNvPr>
          <p:cNvSpPr txBox="1"/>
          <p:nvPr/>
        </p:nvSpPr>
        <p:spPr>
          <a:xfrm>
            <a:off x="3048000" y="409666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20 Epochs</a:t>
            </a:r>
          </a:p>
        </p:txBody>
      </p:sp>
    </p:spTree>
    <p:extLst>
      <p:ext uri="{BB962C8B-B14F-4D97-AF65-F5344CB8AC3E}">
        <p14:creationId xmlns:p14="http://schemas.microsoft.com/office/powerpoint/2010/main" val="4271389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65CE62-B65F-F063-00CE-BBFB511D82FA}"/>
              </a:ext>
            </a:extLst>
          </p:cNvPr>
          <p:cNvSpPr txBox="1"/>
          <p:nvPr/>
        </p:nvSpPr>
        <p:spPr>
          <a:xfrm>
            <a:off x="2421301" y="418288"/>
            <a:ext cx="92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              </a:t>
            </a:r>
            <a:r>
              <a:rPr lang="en-IN" b="1" dirty="0"/>
              <a:t>Metric : Uncertainty Estimate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312607B3-15F5-DB7B-B23C-80D304E5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115" y="1243113"/>
            <a:ext cx="9082297" cy="41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7B25B-7049-B01B-3A94-6B49A7AA7613}"/>
              </a:ext>
            </a:extLst>
          </p:cNvPr>
          <p:cNvSpPr txBox="1"/>
          <p:nvPr/>
        </p:nvSpPr>
        <p:spPr>
          <a:xfrm>
            <a:off x="1939520" y="4953000"/>
            <a:ext cx="7656763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1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73813B1F-CCF9-8E2F-9736-9A6DF86C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1" y="482184"/>
            <a:ext cx="6314602" cy="29468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0BE3CEFA-BD79-6935-E457-78F6C348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54" y="3716595"/>
            <a:ext cx="6077249" cy="2846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3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6B59-9320-18F4-85B4-88C820E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DBF4504-B1FE-9CBC-7C94-379E06274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74093D4-B7B6-3745-1F8A-7CE8C12108B8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1EEFF-1E86-FF00-1695-1C933EB6207B}"/>
              </a:ext>
            </a:extLst>
          </p:cNvPr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95E6D36-F172-BA64-661D-1698D6E4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0454"/>
            <a:ext cx="5449129" cy="23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8C622E2-93C4-D9FB-1C7B-44CCB396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73" y="805449"/>
            <a:ext cx="5449129" cy="23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4FBA2DB-B2FB-C387-328A-FC2C5628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37" y="3715724"/>
            <a:ext cx="5943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B980F-8756-1572-C1A1-6791C80942E0}"/>
              </a:ext>
            </a:extLst>
          </p:cNvPr>
          <p:cNvSpPr txBox="1"/>
          <p:nvPr/>
        </p:nvSpPr>
        <p:spPr>
          <a:xfrm>
            <a:off x="4611757" y="949793"/>
            <a:ext cx="1142172" cy="22187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EC32F-B4C1-2810-0D14-965726714AA8}"/>
              </a:ext>
            </a:extLst>
          </p:cNvPr>
          <p:cNvSpPr txBox="1"/>
          <p:nvPr/>
        </p:nvSpPr>
        <p:spPr>
          <a:xfrm>
            <a:off x="10745027" y="949793"/>
            <a:ext cx="1142172" cy="22325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9FE7E-3822-11A7-410F-1ABBE3C36845}"/>
              </a:ext>
            </a:extLst>
          </p:cNvPr>
          <p:cNvSpPr txBox="1"/>
          <p:nvPr/>
        </p:nvSpPr>
        <p:spPr>
          <a:xfrm>
            <a:off x="7792278" y="3852449"/>
            <a:ext cx="1370359" cy="242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04686-BADA-9D6B-4047-37FEBEF39CF4}"/>
              </a:ext>
            </a:extLst>
          </p:cNvPr>
          <p:cNvSpPr txBox="1"/>
          <p:nvPr/>
        </p:nvSpPr>
        <p:spPr>
          <a:xfrm>
            <a:off x="8165037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4F894-1996-7A9D-DC68-586DAC0E190C}"/>
              </a:ext>
            </a:extLst>
          </p:cNvPr>
          <p:cNvSpPr txBox="1"/>
          <p:nvPr/>
        </p:nvSpPr>
        <p:spPr>
          <a:xfrm>
            <a:off x="2006961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95D7F-55B8-73CE-76D3-869C259F2F46}"/>
              </a:ext>
            </a:extLst>
          </p:cNvPr>
          <p:cNvSpPr txBox="1"/>
          <p:nvPr/>
        </p:nvSpPr>
        <p:spPr>
          <a:xfrm>
            <a:off x="5022574" y="4055166"/>
            <a:ext cx="731355" cy="21700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016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643A-F623-62F0-6C57-259951CA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44A4C9B-B55D-236D-66DF-3C2DAA561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732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SVHN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96ABF-CE7B-104F-40AD-0EAC49327220}"/>
              </a:ext>
            </a:extLst>
          </p:cNvPr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10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90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1C2E-078A-3B00-65A3-26729689DBA4}"/>
              </a:ext>
            </a:extLst>
          </p:cNvPr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30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5DE061-FFC7-63C3-9D7A-E00F2447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3" y="3587835"/>
            <a:ext cx="4811305" cy="27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FF27169C-ACA3-F7BB-ACD7-F00A3138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44" y="3661089"/>
            <a:ext cx="4697274" cy="26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2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6066-8C09-7C15-CD85-F54F3B2C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AC3859-BEA2-3935-A1DE-EE1F87637B19}"/>
              </a:ext>
            </a:extLst>
          </p:cNvPr>
          <p:cNvSpPr txBox="1"/>
          <p:nvPr/>
        </p:nvSpPr>
        <p:spPr>
          <a:xfrm>
            <a:off x="2928730" y="754311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30 Epochs</a:t>
            </a:r>
          </a:p>
        </p:txBody>
      </p:sp>
      <p:pic>
        <p:nvPicPr>
          <p:cNvPr id="16394" name="Picture 10">
            <a:extLst>
              <a:ext uri="{FF2B5EF4-FFF2-40B4-BE49-F238E27FC236}">
                <a16:creationId xmlns:a16="http://schemas.microsoft.com/office/drawing/2014/main" id="{566CE632-18B1-CED7-F496-952FE4CD8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8" y="1789043"/>
            <a:ext cx="11127944" cy="408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371B0-78F7-2D34-0D4A-91A73DEC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14D7B3-1E67-3742-5B11-B449ACDDFC00}"/>
              </a:ext>
            </a:extLst>
          </p:cNvPr>
          <p:cNvSpPr txBox="1"/>
          <p:nvPr/>
        </p:nvSpPr>
        <p:spPr>
          <a:xfrm>
            <a:off x="2372140" y="133152"/>
            <a:ext cx="92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              </a:t>
            </a:r>
            <a:r>
              <a:rPr lang="en-IN" b="1" dirty="0"/>
              <a:t>Metric : Uncertainty Estimate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7CB5ACC-9548-334E-7436-F9C34576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84" y="712912"/>
            <a:ext cx="7189718" cy="29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A145B7B-8A8F-8546-0C97-9D82DCAE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0" y="3961610"/>
            <a:ext cx="5268153" cy="243619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7059340A-2D5F-953E-8E4E-BDEA2AD5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69" y="3961610"/>
            <a:ext cx="5179455" cy="24289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645884-7D04-50F1-C52A-F11C69C394BF}"/>
              </a:ext>
            </a:extLst>
          </p:cNvPr>
          <p:cNvSpPr txBox="1"/>
          <p:nvPr/>
        </p:nvSpPr>
        <p:spPr>
          <a:xfrm>
            <a:off x="2785484" y="3239701"/>
            <a:ext cx="6170118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11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61E9-F9BE-B99D-F319-48F86326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CBB5B6F-9212-B00D-0F7C-F13546961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49F574-C983-5DD1-F3A3-AC5B5708D2A3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2030C-39DF-8035-1543-82D034144892}"/>
              </a:ext>
            </a:extLst>
          </p:cNvPr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BC9524C-5DCE-8B2A-D0C6-51496B52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1" y="805449"/>
            <a:ext cx="5716240" cy="25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FC246-43A4-7654-875B-51E2BA3FCA89}"/>
              </a:ext>
            </a:extLst>
          </p:cNvPr>
          <p:cNvSpPr txBox="1"/>
          <p:nvPr/>
        </p:nvSpPr>
        <p:spPr>
          <a:xfrm>
            <a:off x="2199576" y="1064994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12D6B0E1-CCD1-A2E4-C52E-05A83C9F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20" y="830415"/>
            <a:ext cx="5509318" cy="24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D7A5D-D8D8-72F6-6D7A-184981DFEBB3}"/>
              </a:ext>
            </a:extLst>
          </p:cNvPr>
          <p:cNvSpPr txBox="1"/>
          <p:nvPr/>
        </p:nvSpPr>
        <p:spPr>
          <a:xfrm>
            <a:off x="8339970" y="1117918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43F4BFCA-E6A9-7FB7-48E5-7BD0D2D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703321"/>
            <a:ext cx="5905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FF00A-2BB6-7B79-6B04-52A11DED214B}"/>
              </a:ext>
            </a:extLst>
          </p:cNvPr>
          <p:cNvSpPr txBox="1"/>
          <p:nvPr/>
        </p:nvSpPr>
        <p:spPr>
          <a:xfrm>
            <a:off x="5033553" y="4016813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681CD-3491-23E4-C371-6C8BE367B486}"/>
              </a:ext>
            </a:extLst>
          </p:cNvPr>
          <p:cNvSpPr txBox="1"/>
          <p:nvPr/>
        </p:nvSpPr>
        <p:spPr>
          <a:xfrm>
            <a:off x="4863206" y="1000692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CA949-CBA3-591A-0C7F-904ED8628A13}"/>
              </a:ext>
            </a:extLst>
          </p:cNvPr>
          <p:cNvSpPr txBox="1"/>
          <p:nvPr/>
        </p:nvSpPr>
        <p:spPr>
          <a:xfrm>
            <a:off x="10885800" y="1084183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0B715-E00E-71A5-C362-1D04A46B0CCA}"/>
              </a:ext>
            </a:extLst>
          </p:cNvPr>
          <p:cNvSpPr txBox="1"/>
          <p:nvPr/>
        </p:nvSpPr>
        <p:spPr>
          <a:xfrm>
            <a:off x="7789430" y="4040738"/>
            <a:ext cx="1173678" cy="2348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49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6554-373C-0058-46FA-6F037598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A22A118-C4F9-8EED-1527-EACC28E0B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732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CIFAR10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3FD14-BBB2-816A-372F-060E132616C0}"/>
              </a:ext>
            </a:extLst>
          </p:cNvPr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100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</a:p>
          <a:p>
            <a:pPr lvl="1">
              <a:lnSpc>
                <a:spcPts val="3499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C168D-F033-B834-E5DF-5B1410045EB3}"/>
              </a:ext>
            </a:extLst>
          </p:cNvPr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41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3422BD-3870-A323-C349-3A062D24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4" y="3408052"/>
            <a:ext cx="5340016" cy="30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1BE98B9-4CE5-BF1F-9D96-B7F4A31F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3" y="3408052"/>
            <a:ext cx="5303196" cy="30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7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D7B22-2E35-F254-D745-826BFA9A8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5">
            <a:extLst>
              <a:ext uri="{FF2B5EF4-FFF2-40B4-BE49-F238E27FC236}">
                <a16:creationId xmlns:a16="http://schemas.microsoft.com/office/drawing/2014/main" id="{AA80AE83-38B4-2DD5-8714-AD11967ED602}"/>
              </a:ext>
            </a:extLst>
          </p:cNvPr>
          <p:cNvSpPr txBox="1"/>
          <p:nvPr/>
        </p:nvSpPr>
        <p:spPr>
          <a:xfrm>
            <a:off x="475041" y="320562"/>
            <a:ext cx="9959279" cy="63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Problem</a:t>
            </a:r>
            <a:r>
              <a:rPr lang="en-US" sz="240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Statement  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A26BD59-CA1B-D845-016D-642F5680E7E9}"/>
              </a:ext>
            </a:extLst>
          </p:cNvPr>
          <p:cNvSpPr txBox="1"/>
          <p:nvPr/>
        </p:nvSpPr>
        <p:spPr>
          <a:xfrm>
            <a:off x="403921" y="1020649"/>
            <a:ext cx="10768904" cy="12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Classifiers are excellent at distinguishing between in-distribution classes</a:t>
            </a:r>
          </a:p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But often struggle when presented with out-of-distribution (OOD) samples, misclassifying them with high confidence</a:t>
            </a:r>
          </a:p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 a classifier that not only performs well on training data but can also detect OOD samples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13AB7FC-F937-B470-22AA-B2508F07B03A}"/>
              </a:ext>
            </a:extLst>
          </p:cNvPr>
          <p:cNvSpPr txBox="1"/>
          <p:nvPr/>
        </p:nvSpPr>
        <p:spPr>
          <a:xfrm>
            <a:off x="403921" y="3239105"/>
            <a:ext cx="10935857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sz="1400" dirty="0"/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Safety: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OOD inputs in medical, industrial, or autonomous systems can cause fatal decisions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Generalization: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Robust systems should recognize when an input does not belong to the training distribution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Users need interpretable confidence, uncertainty estimates to trust predictions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664C76B8-FA30-4E79-3DD7-16E2EC5BC1F3}"/>
              </a:ext>
            </a:extLst>
          </p:cNvPr>
          <p:cNvSpPr txBox="1"/>
          <p:nvPr/>
        </p:nvSpPr>
        <p:spPr>
          <a:xfrm>
            <a:off x="475041" y="2467857"/>
            <a:ext cx="7793022" cy="63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Why Should This Problem Be Solved 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FE03BAF-9D25-4CB1-0813-B72CA7378F6F}"/>
              </a:ext>
            </a:extLst>
          </p:cNvPr>
          <p:cNvSpPr txBox="1"/>
          <p:nvPr/>
        </p:nvSpPr>
        <p:spPr>
          <a:xfrm>
            <a:off x="475041" y="4948311"/>
            <a:ext cx="1097439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Challenges</a:t>
            </a:r>
            <a:endParaRPr lang="en-US" sz="24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F2C0CEE-884A-83CD-30CB-071BF473CA24}"/>
              </a:ext>
            </a:extLst>
          </p:cNvPr>
          <p:cNvSpPr txBox="1"/>
          <p:nvPr/>
        </p:nvSpPr>
        <p:spPr>
          <a:xfrm>
            <a:off x="435695" y="5519119"/>
            <a:ext cx="10872307" cy="69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 an external OOD dataset to train the classifier for OOD detection</a:t>
            </a: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Softmax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outputs of the classifier are often overconfident, even for unfamiliar inputs</a:t>
            </a:r>
          </a:p>
        </p:txBody>
      </p:sp>
    </p:spTree>
    <p:extLst>
      <p:ext uri="{BB962C8B-B14F-4D97-AF65-F5344CB8AC3E}">
        <p14:creationId xmlns:p14="http://schemas.microsoft.com/office/powerpoint/2010/main" val="3383898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5678-A82D-A33D-6A94-E1F47DCB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FBF5F-EE51-18F7-EC8A-D74C4EE3BAFB}"/>
              </a:ext>
            </a:extLst>
          </p:cNvPr>
          <p:cNvSpPr txBox="1"/>
          <p:nvPr/>
        </p:nvSpPr>
        <p:spPr>
          <a:xfrm>
            <a:off x="3048000" y="409666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30 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4CFE1-B69A-32E1-5E66-2AD206BC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32888"/>
            <a:ext cx="10899913" cy="40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0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3EB5C-872D-724E-B0E3-555E2F6F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C34ED-C083-682C-EF42-4047F987AEB5}"/>
              </a:ext>
            </a:extLst>
          </p:cNvPr>
          <p:cNvSpPr txBox="1"/>
          <p:nvPr/>
        </p:nvSpPr>
        <p:spPr>
          <a:xfrm>
            <a:off x="3071191" y="399726"/>
            <a:ext cx="681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</a:t>
            </a:r>
            <a:r>
              <a:rPr lang="en-IN" b="1" dirty="0"/>
              <a:t>Metric : Uncertainty Estimate</a:t>
            </a: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A2E7DD36-03C8-D928-3BBC-82241B63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" y="3869785"/>
            <a:ext cx="11139431" cy="25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FC514CDC-3B78-8AFA-5C64-2DD2569F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49" y="1000454"/>
            <a:ext cx="6824665" cy="27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E5358-C435-97C4-1DE1-AD0ED26E8DF6}"/>
              </a:ext>
            </a:extLst>
          </p:cNvPr>
          <p:cNvSpPr txBox="1"/>
          <p:nvPr/>
        </p:nvSpPr>
        <p:spPr>
          <a:xfrm flipV="1">
            <a:off x="3187249" y="3254623"/>
            <a:ext cx="5963479" cy="4472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26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E150-6AE0-7FF3-8306-37E06AED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561F65B-A4E6-C0B7-6E1D-916D7659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7291F3-59AD-7D18-1CB8-B029B8457289}"/>
              </a:ext>
            </a:extLst>
          </p:cNvPr>
          <p:cNvSpPr txBox="1">
            <a:spLocks/>
          </p:cNvSpPr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29100-6F45-64F3-6CE0-E622CA5B0A19}"/>
              </a:ext>
            </a:extLst>
          </p:cNvPr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4B8FBBA0-48D6-9440-B379-D39A22AB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20" y="830415"/>
            <a:ext cx="5509318" cy="24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E9573-4BD5-A1AF-933E-3F88BD52E635}"/>
              </a:ext>
            </a:extLst>
          </p:cNvPr>
          <p:cNvSpPr txBox="1"/>
          <p:nvPr/>
        </p:nvSpPr>
        <p:spPr>
          <a:xfrm>
            <a:off x="10853530" y="1064992"/>
            <a:ext cx="1218307" cy="22566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450DFD48-453A-7AC6-2B6F-E357EE28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731230"/>
            <a:ext cx="5905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34E33C40-C8FD-E11F-D08C-B379B0F9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8" y="830415"/>
            <a:ext cx="5586984" cy="24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3B30F-666B-2EB2-CFB6-03EC57CB7813}"/>
              </a:ext>
            </a:extLst>
          </p:cNvPr>
          <p:cNvSpPr txBox="1"/>
          <p:nvPr/>
        </p:nvSpPr>
        <p:spPr>
          <a:xfrm>
            <a:off x="5006342" y="1137108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9F984-8F49-9A2E-63BD-8C51ECA503B4}"/>
              </a:ext>
            </a:extLst>
          </p:cNvPr>
          <p:cNvSpPr txBox="1"/>
          <p:nvPr/>
        </p:nvSpPr>
        <p:spPr>
          <a:xfrm>
            <a:off x="7757606" y="4078519"/>
            <a:ext cx="1218307" cy="22566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E4EA5-0C79-23D4-1943-91B6D4782556}"/>
              </a:ext>
            </a:extLst>
          </p:cNvPr>
          <p:cNvSpPr txBox="1"/>
          <p:nvPr/>
        </p:nvSpPr>
        <p:spPr>
          <a:xfrm>
            <a:off x="2332097" y="1117918"/>
            <a:ext cx="676145" cy="22037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A27B-EC63-A9DC-A6CD-18462BE1CE0D}"/>
              </a:ext>
            </a:extLst>
          </p:cNvPr>
          <p:cNvSpPr txBox="1"/>
          <p:nvPr/>
        </p:nvSpPr>
        <p:spPr>
          <a:xfrm>
            <a:off x="8299481" y="1117918"/>
            <a:ext cx="676431" cy="22037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377B4-681B-8B21-0487-88AE2BE3FA8C}"/>
              </a:ext>
            </a:extLst>
          </p:cNvPr>
          <p:cNvSpPr txBox="1"/>
          <p:nvPr/>
        </p:nvSpPr>
        <p:spPr>
          <a:xfrm>
            <a:off x="5006342" y="4096589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32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CCC9E-1634-654B-8BAD-4D023322BFC7}"/>
              </a:ext>
            </a:extLst>
          </p:cNvPr>
          <p:cNvSpPr txBox="1"/>
          <p:nvPr/>
        </p:nvSpPr>
        <p:spPr>
          <a:xfrm>
            <a:off x="775252" y="1762540"/>
            <a:ext cx="1064149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49" lvl="1" indent="-269875" algn="l">
              <a:buFont typeface="Arial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9749" lvl="1" indent="-269875" algn="l">
              <a:buFont typeface="Arial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Across all experiments, network inversion consistently achieved high AUROC, AUPR on OOD datasets </a:t>
            </a:r>
          </a:p>
          <a:p>
            <a:pPr marL="269874" lvl="1"/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"/>
            </a:endParaRPr>
          </a:p>
          <a:p>
            <a:pPr marL="539749" lvl="1" indent="-269875">
              <a:buFont typeface="Arial"/>
              <a:buChar char="•"/>
            </a:pPr>
            <a:r>
              <a:rPr lang="en-US" sz="16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Future work can also consider the use n garbage classes—one for each of the in-distribution classes—for fine-grained separation of OOD samples and weighted individual OOD sample contribution to the loss while retraining the classifier based on  uncertainty</a:t>
            </a:r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"/>
            </a:endParaRPr>
          </a:p>
          <a:p>
            <a:pPr marL="269874" lvl="1"/>
            <a:endParaRPr lang="en-US" sz="1600" dirty="0"/>
          </a:p>
          <a:p>
            <a:pPr marL="539749" lvl="1" indent="-269875" algn="l">
              <a:buFont typeface="Arial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BB484-85C6-3566-8196-DE5BD3430509}"/>
              </a:ext>
            </a:extLst>
          </p:cNvPr>
          <p:cNvSpPr txBox="1"/>
          <p:nvPr/>
        </p:nvSpPr>
        <p:spPr>
          <a:xfrm>
            <a:off x="775252" y="8250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2164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04C4-24A9-01AB-E2F6-3AE65E2B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E980-0C8E-5E9E-EABC-AA697E9F6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774" y="1904242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401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C4B83-D814-F64F-BDD6-FD9FA34F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>
            <a:extLst>
              <a:ext uri="{FF2B5EF4-FFF2-40B4-BE49-F238E27FC236}">
                <a16:creationId xmlns:a16="http://schemas.microsoft.com/office/drawing/2014/main" id="{10E20384-AB79-409E-A629-9CAE90C612FE}"/>
              </a:ext>
            </a:extLst>
          </p:cNvPr>
          <p:cNvSpPr txBox="1"/>
          <p:nvPr/>
        </p:nvSpPr>
        <p:spPr>
          <a:xfrm>
            <a:off x="280516" y="732090"/>
            <a:ext cx="1097439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Previous approaches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9090412-7A14-49BC-40FC-79F05B6BE2FE}"/>
              </a:ext>
            </a:extLst>
          </p:cNvPr>
          <p:cNvSpPr txBox="1"/>
          <p:nvPr/>
        </p:nvSpPr>
        <p:spPr>
          <a:xfrm>
            <a:off x="280516" y="1725104"/>
            <a:ext cx="11657484" cy="242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 </a:t>
            </a:r>
            <a:r>
              <a:rPr lang="en-US" sz="1600" b="1" i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Autoinverse</a:t>
            </a: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Uncertainty Aware Inversion of Neural Networks” 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1600" b="1" u="sng" dirty="0">
                <a:latin typeface="Open Sans Bold"/>
                <a:ea typeface="Open Sans Bold"/>
                <a:cs typeface="Open Sans Bold"/>
                <a:sym typeface="Open Sans Bold"/>
                <a:hlinkClick r:id="rId2" tooltip="https://arxiv.org/abs/2208.13780v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https://arxiv.org/abs/2208.13780v2</a:t>
            </a: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This paper proposes </a:t>
            </a: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Autoinverse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– an automated approach for inverting neural network surrogates.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This approach  seeks inverse solutions in the vicinity of reliable data by taking into account the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predictive uncertainty of the surrogate and minimizing it during inversion. </a:t>
            </a: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46B1750-A7A6-F23B-34B4-9DAD11E1543B}"/>
              </a:ext>
            </a:extLst>
          </p:cNvPr>
          <p:cNvSpPr txBox="1"/>
          <p:nvPr/>
        </p:nvSpPr>
        <p:spPr>
          <a:xfrm>
            <a:off x="280516" y="3921442"/>
            <a:ext cx="11911484" cy="1438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“Uncertainty-Aware Out-of-Distribution Detection with Gaussian Processes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 (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https://arxiv.org/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pdf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/2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412.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  	This Paper proposes a Gaussian-process-based method for out-of-distribution detection in deep neural  	networks (DNNs) that eliminate the need for OOD data during training. This approach includes  multi-class 	Gaussian processes  to quantify  uncertainty and a score to distinguish in-distribution and OOD samples</a:t>
            </a:r>
          </a:p>
        </p:txBody>
      </p:sp>
    </p:spTree>
    <p:extLst>
      <p:ext uri="{BB962C8B-B14F-4D97-AF65-F5344CB8AC3E}">
        <p14:creationId xmlns:p14="http://schemas.microsoft.com/office/powerpoint/2010/main" val="370543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7E63-5B4F-635D-8600-8B48597E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8BB9C979-55A4-4B1C-E779-18D4B1334C66}"/>
              </a:ext>
            </a:extLst>
          </p:cNvPr>
          <p:cNvSpPr txBox="1"/>
          <p:nvPr/>
        </p:nvSpPr>
        <p:spPr>
          <a:xfrm>
            <a:off x="445890" y="1070418"/>
            <a:ext cx="1130022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Our approach  </a:t>
            </a: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method uses an </a:t>
            </a: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n+1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</a:t>
            </a:r>
          </a:p>
          <a:p>
            <a:pPr marL="12001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number of classes present in the training data</a:t>
            </a:r>
          </a:p>
          <a:p>
            <a:pPr marL="12001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Extra ”</a:t>
            </a: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garbage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 class for OOD detection</a:t>
            </a: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”Garbage” class is initially populated by samples generated from random </a:t>
            </a: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Guassian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noise</a:t>
            </a: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inversion to generate OOD samples from the classifier’s in</a:t>
            </a:r>
            <a:r>
              <a:rPr lang="en-US" sz="1600" b="1" u="non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put s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pace</a:t>
            </a:r>
          </a:p>
          <a:p>
            <a:pPr algn="l">
              <a:spcBef>
                <a:spcPct val="0"/>
              </a:spcBef>
            </a:pPr>
            <a:endParaRPr lang="en-US" sz="2400" b="1" dirty="0">
              <a:solidFill>
                <a:srgbClr val="0070C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spcBef>
                <a:spcPct val="0"/>
              </a:spcBef>
            </a:pPr>
            <a:r>
              <a:rPr lang="en-US" sz="20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 Italics"/>
              </a:rPr>
              <a:t>Network Inversion</a:t>
            </a:r>
          </a:p>
          <a:p>
            <a:pPr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 Italics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A technique to determine the input from a known output and system mapping, providing insights into Neural networks decision-making</a:t>
            </a: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4186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0F5A-D8CF-235E-CDC1-77D9EECE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4DC8DC-ED05-FB48-F4BF-3E6DB497CF06}"/>
              </a:ext>
            </a:extLst>
          </p:cNvPr>
          <p:cNvSpPr txBox="1"/>
          <p:nvPr/>
        </p:nvSpPr>
        <p:spPr>
          <a:xfrm>
            <a:off x="7345680" y="62006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 and its Applications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 https://arxiv.org/pdf/2411.17777)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52E90-E603-6836-4BDB-8FD47645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170995"/>
            <a:ext cx="9956800" cy="4516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8B103-99CD-9BFB-498E-F6E1BED07004}"/>
              </a:ext>
            </a:extLst>
          </p:cNvPr>
          <p:cNvSpPr txBox="1"/>
          <p:nvPr/>
        </p:nvSpPr>
        <p:spPr>
          <a:xfrm>
            <a:off x="3193774" y="3909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</a:t>
            </a:r>
          </a:p>
        </p:txBody>
      </p:sp>
    </p:spTree>
    <p:extLst>
      <p:ext uri="{BB962C8B-B14F-4D97-AF65-F5344CB8AC3E}">
        <p14:creationId xmlns:p14="http://schemas.microsoft.com/office/powerpoint/2010/main" val="397189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5E9AE-4C9D-D83A-0E7D-55FB2420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58D16F-B6A2-9AE2-6175-C790FEBB1292}"/>
              </a:ext>
            </a:extLst>
          </p:cNvPr>
          <p:cNvSpPr/>
          <p:nvPr/>
        </p:nvSpPr>
        <p:spPr>
          <a:xfrm>
            <a:off x="1950720" y="2222100"/>
            <a:ext cx="2651760" cy="8991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CLASSIFIER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716D49-DAD1-B547-BB03-0573F0862C28}"/>
              </a:ext>
            </a:extLst>
          </p:cNvPr>
          <p:cNvSpPr/>
          <p:nvPr/>
        </p:nvSpPr>
        <p:spPr>
          <a:xfrm>
            <a:off x="7832998" y="2217015"/>
            <a:ext cx="2651760" cy="899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GENERATOR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B333E0-8F69-7F08-186D-702DB6B9C5F4}"/>
              </a:ext>
            </a:extLst>
          </p:cNvPr>
          <p:cNvSpPr/>
          <p:nvPr/>
        </p:nvSpPr>
        <p:spPr>
          <a:xfrm>
            <a:off x="5181238" y="5431795"/>
            <a:ext cx="2651760" cy="899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7FDF6069-C334-3D3E-5F0A-F8E2561A2977}"/>
              </a:ext>
            </a:extLst>
          </p:cNvPr>
          <p:cNvSpPr/>
          <p:nvPr/>
        </p:nvSpPr>
        <p:spPr>
          <a:xfrm>
            <a:off x="3276600" y="857883"/>
            <a:ext cx="5928360" cy="118872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27ABABC1-7617-6BA1-EE5D-7AEE095F6973}"/>
              </a:ext>
            </a:extLst>
          </p:cNvPr>
          <p:cNvSpPr/>
          <p:nvPr/>
        </p:nvSpPr>
        <p:spPr>
          <a:xfrm rot="2254572">
            <a:off x="8786904" y="3362410"/>
            <a:ext cx="836110" cy="3412944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06CB28EF-AA08-AE2C-9BF1-2D0964558041}"/>
              </a:ext>
            </a:extLst>
          </p:cNvPr>
          <p:cNvSpPr/>
          <p:nvPr/>
        </p:nvSpPr>
        <p:spPr>
          <a:xfrm rot="8433554">
            <a:off x="3036390" y="3197390"/>
            <a:ext cx="1005840" cy="3658536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0F5FD-C5F9-5F2D-A9AC-3C78D50C705C}"/>
              </a:ext>
            </a:extLst>
          </p:cNvPr>
          <p:cNvSpPr txBox="1"/>
          <p:nvPr/>
        </p:nvSpPr>
        <p:spPr>
          <a:xfrm>
            <a:off x="5303520" y="1082910"/>
            <a:ext cx="150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Inversion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68E8-1C12-A48F-BA56-2CA3BE39E2C2}"/>
              </a:ext>
            </a:extLst>
          </p:cNvPr>
          <p:cNvSpPr txBox="1"/>
          <p:nvPr/>
        </p:nvSpPr>
        <p:spPr>
          <a:xfrm>
            <a:off x="8283120" y="4490578"/>
            <a:ext cx="153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Exclusion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E09D-81D3-2B92-97D8-EE0FFBC227F7}"/>
              </a:ext>
            </a:extLst>
          </p:cNvPr>
          <p:cNvSpPr txBox="1"/>
          <p:nvPr/>
        </p:nvSpPr>
        <p:spPr>
          <a:xfrm>
            <a:off x="5303520" y="1082910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Inversion</a:t>
            </a:r>
          </a:p>
          <a:p>
            <a:pPr algn="l"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EADA-E7EE-1F72-1472-FCF235F06B1E}"/>
              </a:ext>
            </a:extLst>
          </p:cNvPr>
          <p:cNvSpPr txBox="1"/>
          <p:nvPr/>
        </p:nvSpPr>
        <p:spPr>
          <a:xfrm>
            <a:off x="3116580" y="4530606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DA834D-E88C-CB06-BF18-867E13838F3E}"/>
              </a:ext>
            </a:extLst>
          </p:cNvPr>
          <p:cNvSpPr txBox="1"/>
          <p:nvPr/>
        </p:nvSpPr>
        <p:spPr>
          <a:xfrm>
            <a:off x="304800" y="30388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Our approach  </a:t>
            </a:r>
          </a:p>
        </p:txBody>
      </p:sp>
    </p:spTree>
    <p:extLst>
      <p:ext uri="{BB962C8B-B14F-4D97-AF65-F5344CB8AC3E}">
        <p14:creationId xmlns:p14="http://schemas.microsoft.com/office/powerpoint/2010/main" val="218562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A490-8725-2902-7371-A3E85A14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8ECCE2-DA92-A77B-F45F-40B3357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24" y="1078670"/>
            <a:ext cx="5768352" cy="1000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0F9F1-7ED4-A032-533A-6BAD179B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0" y="2279720"/>
            <a:ext cx="5423827" cy="304625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3C710B-8749-6410-07A7-CB197C9EC626}"/>
              </a:ext>
            </a:extLst>
          </p:cNvPr>
          <p:cNvSpPr/>
          <p:nvPr/>
        </p:nvSpPr>
        <p:spPr>
          <a:xfrm>
            <a:off x="6018817" y="276653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A688593-D9FD-5E41-DDD4-99EE5876CC21}"/>
              </a:ext>
            </a:extLst>
          </p:cNvPr>
          <p:cNvSpPr/>
          <p:nvPr/>
        </p:nvSpPr>
        <p:spPr>
          <a:xfrm>
            <a:off x="6018817" y="377150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D2F48E6-6735-AE81-463E-5BD7297CF7F5}"/>
              </a:ext>
            </a:extLst>
          </p:cNvPr>
          <p:cNvSpPr/>
          <p:nvPr/>
        </p:nvSpPr>
        <p:spPr>
          <a:xfrm>
            <a:off x="6018817" y="474686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09F4D-FA7F-6A1C-B26F-94806272107E}"/>
              </a:ext>
            </a:extLst>
          </p:cNvPr>
          <p:cNvSpPr txBox="1"/>
          <p:nvPr/>
        </p:nvSpPr>
        <p:spPr>
          <a:xfrm>
            <a:off x="8318441" y="3692770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Cross Entropy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300031-6689-5E32-8178-ECFDE710C6EF}"/>
              </a:ext>
            </a:extLst>
          </p:cNvPr>
          <p:cNvSpPr txBox="1"/>
          <p:nvPr/>
        </p:nvSpPr>
        <p:spPr>
          <a:xfrm>
            <a:off x="8318442" y="2549026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KL Divergence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3D4E4-44CE-27BB-7CA3-0F0A6EA6826C}"/>
              </a:ext>
            </a:extLst>
          </p:cNvPr>
          <p:cNvSpPr txBox="1"/>
          <p:nvPr/>
        </p:nvSpPr>
        <p:spPr>
          <a:xfrm>
            <a:off x="8318441" y="4698907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Cosine Similarity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411D2-E65D-EF89-33DE-81B29EBA29C6}"/>
              </a:ext>
            </a:extLst>
          </p:cNvPr>
          <p:cNvSpPr txBox="1"/>
          <p:nvPr/>
        </p:nvSpPr>
        <p:spPr>
          <a:xfrm>
            <a:off x="257467" y="290962"/>
            <a:ext cx="4985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Inversion Loss Function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827E2-0B39-190A-8299-0951B9B59D3D}"/>
              </a:ext>
            </a:extLst>
          </p:cNvPr>
          <p:cNvSpPr txBox="1"/>
          <p:nvPr/>
        </p:nvSpPr>
        <p:spPr>
          <a:xfrm>
            <a:off x="814357" y="5548497"/>
            <a:ext cx="11018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hyperparameters α, β, γ control the contribution of each individual loss term </a:t>
            </a:r>
            <a:endParaRPr lang="en-IN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32569-5AA1-F463-7AA6-3F2420E27C49}"/>
              </a:ext>
            </a:extLst>
          </p:cNvPr>
          <p:cNvSpPr txBox="1"/>
          <p:nvPr/>
        </p:nvSpPr>
        <p:spPr>
          <a:xfrm>
            <a:off x="6096000" y="6594249"/>
            <a:ext cx="76041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 and its Applications  (https://arxiv.org/pdf/2411.17777)</a:t>
            </a:r>
          </a:p>
        </p:txBody>
      </p:sp>
    </p:spTree>
    <p:extLst>
      <p:ext uri="{BB962C8B-B14F-4D97-AF65-F5344CB8AC3E}">
        <p14:creationId xmlns:p14="http://schemas.microsoft.com/office/powerpoint/2010/main" val="385536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CA785E44-7F76-4C6D-21EC-3661C3491092}"/>
              </a:ext>
            </a:extLst>
          </p:cNvPr>
          <p:cNvSpPr/>
          <p:nvPr/>
        </p:nvSpPr>
        <p:spPr>
          <a:xfrm>
            <a:off x="4306227" y="1156462"/>
            <a:ext cx="1953616" cy="780380"/>
          </a:xfrm>
          <a:custGeom>
            <a:avLst/>
            <a:gdLst/>
            <a:ahLst/>
            <a:cxnLst/>
            <a:rect l="l" t="t" r="r" b="b"/>
            <a:pathLst>
              <a:path w="3191657" h="1349615">
                <a:moveTo>
                  <a:pt x="0" y="0"/>
                </a:moveTo>
                <a:lnTo>
                  <a:pt x="3191657" y="0"/>
                </a:lnTo>
                <a:lnTo>
                  <a:pt x="3191657" y="1349614"/>
                </a:lnTo>
                <a:lnTo>
                  <a:pt x="0" y="134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E26D5C6-E67E-E67D-26EA-43313BBF9096}"/>
              </a:ext>
            </a:extLst>
          </p:cNvPr>
          <p:cNvSpPr/>
          <p:nvPr/>
        </p:nvSpPr>
        <p:spPr>
          <a:xfrm>
            <a:off x="1083910" y="3830809"/>
            <a:ext cx="3222317" cy="595317"/>
          </a:xfrm>
          <a:custGeom>
            <a:avLst/>
            <a:gdLst/>
            <a:ahLst/>
            <a:cxnLst/>
            <a:rect l="l" t="t" r="r" b="b"/>
            <a:pathLst>
              <a:path w="5264357" h="1029561">
                <a:moveTo>
                  <a:pt x="0" y="0"/>
                </a:moveTo>
                <a:lnTo>
                  <a:pt x="5264357" y="0"/>
                </a:lnTo>
                <a:lnTo>
                  <a:pt x="5264357" y="1029561"/>
                </a:lnTo>
                <a:lnTo>
                  <a:pt x="0" y="1029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30407824-9C96-D450-44E6-4E0D23717F32}"/>
              </a:ext>
            </a:extLst>
          </p:cNvPr>
          <p:cNvSpPr/>
          <p:nvPr/>
        </p:nvSpPr>
        <p:spPr>
          <a:xfrm>
            <a:off x="6704983" y="3663112"/>
            <a:ext cx="3153525" cy="887856"/>
          </a:xfrm>
          <a:custGeom>
            <a:avLst/>
            <a:gdLst/>
            <a:ahLst/>
            <a:cxnLst/>
            <a:rect l="l" t="t" r="r" b="b"/>
            <a:pathLst>
              <a:path w="5151969" h="1535489">
                <a:moveTo>
                  <a:pt x="0" y="0"/>
                </a:moveTo>
                <a:lnTo>
                  <a:pt x="5151970" y="0"/>
                </a:lnTo>
                <a:lnTo>
                  <a:pt x="5151970" y="1535489"/>
                </a:lnTo>
                <a:lnTo>
                  <a:pt x="0" y="153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026D5B95-05FC-066B-749D-33A236285BE5}"/>
              </a:ext>
            </a:extLst>
          </p:cNvPr>
          <p:cNvSpPr/>
          <p:nvPr/>
        </p:nvSpPr>
        <p:spPr>
          <a:xfrm>
            <a:off x="2010700" y="2150384"/>
            <a:ext cx="2149088" cy="949584"/>
          </a:xfrm>
          <a:custGeom>
            <a:avLst/>
            <a:gdLst/>
            <a:ahLst/>
            <a:cxnLst/>
            <a:rect l="l" t="t" r="r" b="b"/>
            <a:pathLst>
              <a:path w="3511003" h="1642243">
                <a:moveTo>
                  <a:pt x="0" y="0"/>
                </a:moveTo>
                <a:lnTo>
                  <a:pt x="3511002" y="0"/>
                </a:lnTo>
                <a:lnTo>
                  <a:pt x="3511002" y="1642243"/>
                </a:lnTo>
                <a:lnTo>
                  <a:pt x="0" y="1642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B1FCA6C9-D70D-FB02-4C71-2E471E91F539}"/>
              </a:ext>
            </a:extLst>
          </p:cNvPr>
          <p:cNvSpPr/>
          <p:nvPr/>
        </p:nvSpPr>
        <p:spPr>
          <a:xfrm>
            <a:off x="6096000" y="2137247"/>
            <a:ext cx="5175925" cy="888993"/>
          </a:xfrm>
          <a:custGeom>
            <a:avLst/>
            <a:gdLst/>
            <a:ahLst/>
            <a:cxnLst/>
            <a:rect l="l" t="t" r="r" b="b"/>
            <a:pathLst>
              <a:path w="8456001" h="1537455">
                <a:moveTo>
                  <a:pt x="0" y="0"/>
                </a:moveTo>
                <a:lnTo>
                  <a:pt x="8456001" y="0"/>
                </a:lnTo>
                <a:lnTo>
                  <a:pt x="8456001" y="1537455"/>
                </a:lnTo>
                <a:lnTo>
                  <a:pt x="0" y="1537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7FE519C7-0E18-550A-E459-99FFF6E79D9E}"/>
              </a:ext>
            </a:extLst>
          </p:cNvPr>
          <p:cNvSpPr txBox="1"/>
          <p:nvPr/>
        </p:nvSpPr>
        <p:spPr>
          <a:xfrm>
            <a:off x="348808" y="-41242"/>
            <a:ext cx="10550693" cy="219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Uncertainty Estimation Method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Uncertainty estimate is given by 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465FA4E-F991-6B8E-3B39-3AAB3C05A575}"/>
              </a:ext>
            </a:extLst>
          </p:cNvPr>
          <p:cNvSpPr txBox="1"/>
          <p:nvPr/>
        </p:nvSpPr>
        <p:spPr>
          <a:xfrm>
            <a:off x="-574437" y="3348887"/>
            <a:ext cx="4768905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3" lvl="1" algn="ctr">
              <a:lnSpc>
                <a:spcPts val="3499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                   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Softmax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probabilities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DBEB7FF3-EC3A-A7F8-C23A-7E0946E386B5}"/>
              </a:ext>
            </a:extLst>
          </p:cNvPr>
          <p:cNvSpPr txBox="1"/>
          <p:nvPr/>
        </p:nvSpPr>
        <p:spPr>
          <a:xfrm>
            <a:off x="5953758" y="3266850"/>
            <a:ext cx="4655973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3" lvl="1" algn="ctr">
              <a:lnSpc>
                <a:spcPts val="3499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Uniform distribution over K classes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3696AAB6-2E58-6CBA-8FC5-91E5F083280C}"/>
              </a:ext>
            </a:extLst>
          </p:cNvPr>
          <p:cNvSpPr txBox="1"/>
          <p:nvPr/>
        </p:nvSpPr>
        <p:spPr>
          <a:xfrm>
            <a:off x="0" y="4794555"/>
            <a:ext cx="10813415" cy="38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3" lvl="1" algn="ctr">
              <a:lnSpc>
                <a:spcPts val="3499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B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Wingdings" panose="05000000000000000000" pitchFamily="2" charset="2"/>
              </a:rPr>
              <a:t> Batch size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,  K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Wingdings" panose="05000000000000000000" pitchFamily="2" charset="2"/>
              </a:rPr>
              <a:t> Number of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classes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ED514AB-D291-EB81-2A4A-7920F09159AF}"/>
              </a:ext>
            </a:extLst>
          </p:cNvPr>
          <p:cNvSpPr txBox="1"/>
          <p:nvPr/>
        </p:nvSpPr>
        <p:spPr>
          <a:xfrm>
            <a:off x="3562829" y="5600373"/>
            <a:ext cx="5010900" cy="708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226694" lvl="1" algn="l">
              <a:lnSpc>
                <a:spcPts val="2939"/>
              </a:lnSpc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U(x) close to 0 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high confidence</a:t>
            </a:r>
          </a:p>
          <a:p>
            <a:pPr marL="226694" lvl="1">
              <a:lnSpc>
                <a:spcPts val="2939"/>
              </a:lnSpc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U(x) close to 1 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Maximum Uncertainty</a:t>
            </a:r>
          </a:p>
        </p:txBody>
      </p:sp>
    </p:spTree>
    <p:extLst>
      <p:ext uri="{BB962C8B-B14F-4D97-AF65-F5344CB8AC3E}">
        <p14:creationId xmlns:p14="http://schemas.microsoft.com/office/powerpoint/2010/main" val="323955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1134</Words>
  <Application>Microsoft Office PowerPoint</Application>
  <PresentationFormat>Widescreen</PresentationFormat>
  <Paragraphs>186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Open Sans</vt:lpstr>
      <vt:lpstr>Open Sans Bold</vt:lpstr>
      <vt:lpstr>Open Sans Bold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Rehna Afroz</dc:creator>
  <cp:lastModifiedBy>Shaik Rehna Afroz</cp:lastModifiedBy>
  <cp:revision>8</cp:revision>
  <dcterms:created xsi:type="dcterms:W3CDTF">2025-11-24T04:51:21Z</dcterms:created>
  <dcterms:modified xsi:type="dcterms:W3CDTF">2025-11-25T17:42:09Z</dcterms:modified>
</cp:coreProperties>
</file>